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y="5143500" cx="9144000"/>
  <p:notesSz cx="6858000" cy="9144000"/>
  <p:embeddedFontLst>
    <p:embeddedFont>
      <p:font typeface="Roboto"/>
      <p:regular r:id="rId36"/>
      <p:bold r:id="rId37"/>
      <p:italic r:id="rId38"/>
      <p:boldItalic r:id="rId39"/>
    </p:embeddedFont>
    <p:embeddedFont>
      <p:font typeface="Roboto Medium"/>
      <p:regular r:id="rId40"/>
      <p:bold r:id="rId41"/>
      <p:italic r:id="rId42"/>
      <p:boldItalic r:id="rId43"/>
    </p:embeddedFont>
    <p:embeddedFont>
      <p:font typeface="Nunito"/>
      <p:regular r:id="rId44"/>
      <p:bold r:id="rId45"/>
      <p:italic r:id="rId46"/>
      <p:boldItalic r:id="rId47"/>
    </p:embeddedFont>
    <p:embeddedFont>
      <p:font typeface="Lato"/>
      <p:regular r:id="rId48"/>
      <p:bold r:id="rId49"/>
      <p:italic r:id="rId50"/>
      <p:boldItalic r:id="rId51"/>
    </p:embeddedFont>
    <p:embeddedFont>
      <p:font typeface="Quattrocento Sans"/>
      <p:bold r:id="rId52"/>
      <p:boldItalic r:id="rId53"/>
    </p:embeddedFont>
    <p:embeddedFont>
      <p:font typeface="Noto Sans Symbols"/>
      <p:regular r:id="rId54"/>
      <p:bold r:id="rId55"/>
    </p:embeddedFont>
    <p:embeddedFont>
      <p:font typeface="Open Sans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regular.fntdata"/><Relationship Id="rId42" Type="http://schemas.openxmlformats.org/officeDocument/2006/relationships/font" Target="fonts/RobotoMedium-italic.fntdata"/><Relationship Id="rId41" Type="http://schemas.openxmlformats.org/officeDocument/2006/relationships/font" Target="fonts/RobotoMedium-bold.fntdata"/><Relationship Id="rId44" Type="http://schemas.openxmlformats.org/officeDocument/2006/relationships/font" Target="fonts/Nunito-regular.fntdata"/><Relationship Id="rId43" Type="http://schemas.openxmlformats.org/officeDocument/2006/relationships/font" Target="fonts/RobotoMedium-boldItalic.fntdata"/><Relationship Id="rId46" Type="http://schemas.openxmlformats.org/officeDocument/2006/relationships/font" Target="fonts/Nunito-italic.fntdata"/><Relationship Id="rId45" Type="http://schemas.openxmlformats.org/officeDocument/2006/relationships/font" Target="fonts/Nuni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Lato-regular.fntdata"/><Relationship Id="rId47" Type="http://schemas.openxmlformats.org/officeDocument/2006/relationships/font" Target="fonts/Nunito-boldItalic.fntdata"/><Relationship Id="rId49" Type="http://schemas.openxmlformats.org/officeDocument/2006/relationships/font" Target="fonts/Lato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font" Target="fonts/Roboto-bold.fntdata"/><Relationship Id="rId36" Type="http://schemas.openxmlformats.org/officeDocument/2006/relationships/font" Target="fonts/Roboto-regular.fntdata"/><Relationship Id="rId39" Type="http://schemas.openxmlformats.org/officeDocument/2006/relationships/font" Target="fonts/Roboto-boldItalic.fntdata"/><Relationship Id="rId38" Type="http://schemas.openxmlformats.org/officeDocument/2006/relationships/font" Target="fonts/Roboto-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Lato-boldItalic.fntdata"/><Relationship Id="rId50" Type="http://schemas.openxmlformats.org/officeDocument/2006/relationships/font" Target="fonts/Lato-italic.fntdata"/><Relationship Id="rId53" Type="http://schemas.openxmlformats.org/officeDocument/2006/relationships/font" Target="fonts/QuattrocentoSans-boldItalic.fntdata"/><Relationship Id="rId52" Type="http://schemas.openxmlformats.org/officeDocument/2006/relationships/font" Target="fonts/QuattrocentoSans-bold.fntdata"/><Relationship Id="rId11" Type="http://schemas.openxmlformats.org/officeDocument/2006/relationships/slide" Target="slides/slide4.xml"/><Relationship Id="rId55" Type="http://schemas.openxmlformats.org/officeDocument/2006/relationships/font" Target="fonts/NotoSansSymbols-bold.fntdata"/><Relationship Id="rId10" Type="http://schemas.openxmlformats.org/officeDocument/2006/relationships/slide" Target="slides/slide3.xml"/><Relationship Id="rId54" Type="http://schemas.openxmlformats.org/officeDocument/2006/relationships/font" Target="fonts/NotoSansSymbols-regular.fntdata"/><Relationship Id="rId13" Type="http://schemas.openxmlformats.org/officeDocument/2006/relationships/slide" Target="slides/slide6.xml"/><Relationship Id="rId57" Type="http://schemas.openxmlformats.org/officeDocument/2006/relationships/font" Target="fonts/OpenSans-bold.fntdata"/><Relationship Id="rId12" Type="http://schemas.openxmlformats.org/officeDocument/2006/relationships/slide" Target="slides/slide5.xml"/><Relationship Id="rId56" Type="http://schemas.openxmlformats.org/officeDocument/2006/relationships/font" Target="fonts/OpenSans-regular.fntdata"/><Relationship Id="rId15" Type="http://schemas.openxmlformats.org/officeDocument/2006/relationships/slide" Target="slides/slide8.xml"/><Relationship Id="rId59" Type="http://schemas.openxmlformats.org/officeDocument/2006/relationships/font" Target="fonts/OpenSans-boldItalic.fntdata"/><Relationship Id="rId14" Type="http://schemas.openxmlformats.org/officeDocument/2006/relationships/slide" Target="slides/slide7.xml"/><Relationship Id="rId58" Type="http://schemas.openxmlformats.org/officeDocument/2006/relationships/font" Target="fonts/OpenSans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8588d1a532_3_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g18588d1a532_3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b2416f112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b2416f112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b2416f112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b2416f112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b2416f112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b2416f112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b2416f112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b2416f112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b2416f1129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b2416f112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b46ae3ac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1b46ae3ac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b5dddf4ddb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1b5dddf4ddb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b46ae3ac3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b46ae3ac3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b5dddf4ddb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b5dddf4ddb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b46ae3ac3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b46ae3ac3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b234d642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b234d642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b46ae3ac3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b46ae3ac3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b46ae3ac3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b46ae3ac3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b46ae3ac3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b46ae3ac3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1b46ae3ac3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1b46ae3ac3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b2416f112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b2416f112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1b2416f112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1b2416f112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b46ae3ac3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b46ae3ac3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b5ed237c0c_8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8" name="Google Shape;548;g1b5ed237c0c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b46ae3ac3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b46ae3ac3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b234d6424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b234d6424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b234d6424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b234d6424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b5ed237c0c_13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g1b5ed237c0c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b234d6424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b234d6424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b2416f1129_3_1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g1b2416f1129_3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b2416f1129_3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g1b2416f1129_3_13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b2416f11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b2416f11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4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4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" name="Google Shape;133;p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34" name="Google Shape;134;p14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" name="Google Shape;137;p14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38" name="Google Shape;138;p14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" name="Google Shape;141;p14"/>
          <p:cNvGrpSpPr/>
          <p:nvPr/>
        </p:nvGrpSpPr>
        <p:grpSpPr>
          <a:xfrm>
            <a:off x="7057468" y="5088"/>
            <a:ext cx="1851281" cy="752108"/>
            <a:chOff x="6917201" y="0"/>
            <a:chExt cx="2227776" cy="863400"/>
          </a:xfrm>
        </p:grpSpPr>
        <p:sp>
          <p:nvSpPr>
            <p:cNvPr id="142" name="Google Shape;142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" name="Google Shape;145;p14"/>
          <p:cNvGrpSpPr/>
          <p:nvPr/>
        </p:nvGrpSpPr>
        <p:grpSpPr>
          <a:xfrm>
            <a:off x="6553032" y="4217852"/>
            <a:ext cx="2389067" cy="925737"/>
            <a:chOff x="6917201" y="0"/>
            <a:chExt cx="2227776" cy="863400"/>
          </a:xfrm>
        </p:grpSpPr>
        <p:sp>
          <p:nvSpPr>
            <p:cNvPr id="146" name="Google Shape;146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" name="Google Shape;149;p14"/>
          <p:cNvGrpSpPr/>
          <p:nvPr/>
        </p:nvGrpSpPr>
        <p:grpSpPr>
          <a:xfrm>
            <a:off x="199149" y="4055652"/>
            <a:ext cx="2795413" cy="1083308"/>
            <a:chOff x="6917201" y="0"/>
            <a:chExt cx="2227776" cy="863400"/>
          </a:xfrm>
        </p:grpSpPr>
        <p:sp>
          <p:nvSpPr>
            <p:cNvPr id="150" name="Google Shape;150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" name="Google Shape;153;p1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154" name="Google Shape;154;p14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1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5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15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3" name="Google Shape;163;p1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16"/>
          <p:cNvGrpSpPr/>
          <p:nvPr/>
        </p:nvGrpSpPr>
        <p:grpSpPr>
          <a:xfrm>
            <a:off x="5594191" y="3961115"/>
            <a:ext cx="2910144" cy="1182340"/>
            <a:chOff x="6917201" y="0"/>
            <a:chExt cx="2227776" cy="863400"/>
          </a:xfrm>
        </p:grpSpPr>
        <p:sp>
          <p:nvSpPr>
            <p:cNvPr id="167" name="Google Shape;167;p1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0" name="Google Shape;170;p16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171" name="Google Shape;171;p1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4" name="Google Shape;174;p16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5" name="Google Shape;175;p1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1" name="Google Shape;181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2" name="Google Shape;182;p1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" name="Google Shape;186;p1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187" name="Google Shape;187;p1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0" name="Google Shape;190;p1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1" name="Google Shape;191;p18"/>
          <p:cNvGrpSpPr/>
          <p:nvPr/>
        </p:nvGrpSpPr>
        <p:grpSpPr>
          <a:xfrm>
            <a:off x="34934" y="4522125"/>
            <a:ext cx="1593305" cy="617072"/>
            <a:chOff x="6917201" y="0"/>
            <a:chExt cx="2227776" cy="863400"/>
          </a:xfrm>
        </p:grpSpPr>
        <p:sp>
          <p:nvSpPr>
            <p:cNvPr id="192" name="Google Shape;192;p1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18"/>
          <p:cNvGrpSpPr/>
          <p:nvPr/>
        </p:nvGrpSpPr>
        <p:grpSpPr>
          <a:xfrm>
            <a:off x="5886353" y="1243"/>
            <a:ext cx="3257454" cy="1261514"/>
            <a:chOff x="6917201" y="0"/>
            <a:chExt cx="2227776" cy="863400"/>
          </a:xfrm>
        </p:grpSpPr>
        <p:sp>
          <p:nvSpPr>
            <p:cNvPr id="196" name="Google Shape;196;p1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9" name="Google Shape;199;p1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00" name="Google Shape;200;p1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6" name="Google Shape;206;p19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7" name="Google Shape;207;p19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8" name="Google Shape;208;p1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4" name="Google Shape;214;p2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1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1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0" name="Google Shape;220;p21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1" name="Google Shape;221;p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2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27" name="Google Shape;227;p2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0" name="Google Shape;230;p23"/>
          <p:cNvGrpSpPr/>
          <p:nvPr/>
        </p:nvGrpSpPr>
        <p:grpSpPr>
          <a:xfrm>
            <a:off x="5959222" y="4119576"/>
            <a:ext cx="2520951" cy="1024165"/>
            <a:chOff x="6917201" y="0"/>
            <a:chExt cx="2227776" cy="863400"/>
          </a:xfrm>
        </p:grpSpPr>
        <p:sp>
          <p:nvSpPr>
            <p:cNvPr id="231" name="Google Shape;231;p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4" name="Google Shape;234;p23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235" name="Google Shape;235;p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3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9" name="Google Shape;239;p23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0" name="Google Shape;240;p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6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2" name="Google Shape;252;p26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253" name="Google Shape;253;p26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" name="Google Shape;256;p26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257" name="Google Shape;257;p26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" name="Google Shape;260;p26"/>
          <p:cNvGrpSpPr/>
          <p:nvPr/>
        </p:nvGrpSpPr>
        <p:grpSpPr>
          <a:xfrm>
            <a:off x="7057468" y="5088"/>
            <a:ext cx="1851281" cy="752108"/>
            <a:chOff x="6917201" y="0"/>
            <a:chExt cx="2227776" cy="863400"/>
          </a:xfrm>
        </p:grpSpPr>
        <p:sp>
          <p:nvSpPr>
            <p:cNvPr id="261" name="Google Shape;261;p2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4" name="Google Shape;264;p26"/>
          <p:cNvGrpSpPr/>
          <p:nvPr/>
        </p:nvGrpSpPr>
        <p:grpSpPr>
          <a:xfrm>
            <a:off x="6553032" y="4217852"/>
            <a:ext cx="2389067" cy="925737"/>
            <a:chOff x="6917201" y="0"/>
            <a:chExt cx="2227776" cy="863400"/>
          </a:xfrm>
        </p:grpSpPr>
        <p:sp>
          <p:nvSpPr>
            <p:cNvPr id="265" name="Google Shape;265;p2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" name="Google Shape;268;p26"/>
          <p:cNvGrpSpPr/>
          <p:nvPr/>
        </p:nvGrpSpPr>
        <p:grpSpPr>
          <a:xfrm>
            <a:off x="199149" y="4055652"/>
            <a:ext cx="2795413" cy="1083308"/>
            <a:chOff x="6917201" y="0"/>
            <a:chExt cx="2227776" cy="863400"/>
          </a:xfrm>
        </p:grpSpPr>
        <p:sp>
          <p:nvSpPr>
            <p:cNvPr id="269" name="Google Shape;269;p2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2" name="Google Shape;272;p26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273" name="Google Shape;273;p26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4" name="Google Shape;274;p2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7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0" name="Google Shape;280;p27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1" name="Google Shape;281;p27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82" name="Google Shape;282;p2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8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p28"/>
          <p:cNvGrpSpPr/>
          <p:nvPr/>
        </p:nvGrpSpPr>
        <p:grpSpPr>
          <a:xfrm>
            <a:off x="5594191" y="3961115"/>
            <a:ext cx="2910144" cy="1182340"/>
            <a:chOff x="6917201" y="0"/>
            <a:chExt cx="2227776" cy="863400"/>
          </a:xfrm>
        </p:grpSpPr>
        <p:sp>
          <p:nvSpPr>
            <p:cNvPr id="286" name="Google Shape;286;p2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9" name="Google Shape;289;p28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290" name="Google Shape;290;p2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3" name="Google Shape;293;p28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4" name="Google Shape;294;p2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2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0" name="Google Shape;300;p2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1" name="Google Shape;301;p2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3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7" name="Google Shape;307;p30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8" name="Google Shape;308;p30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9" name="Google Shape;309;p3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1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31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3" name="Google Shape;313;p31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314" name="Google Shape;314;p31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7" name="Google Shape;317;p31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8" name="Google Shape;318;p31"/>
          <p:cNvGrpSpPr/>
          <p:nvPr/>
        </p:nvGrpSpPr>
        <p:grpSpPr>
          <a:xfrm>
            <a:off x="34934" y="4522125"/>
            <a:ext cx="1593305" cy="617072"/>
            <a:chOff x="6917201" y="0"/>
            <a:chExt cx="2227776" cy="863400"/>
          </a:xfrm>
        </p:grpSpPr>
        <p:sp>
          <p:nvSpPr>
            <p:cNvPr id="319" name="Google Shape;319;p3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2" name="Google Shape;322;p31"/>
          <p:cNvGrpSpPr/>
          <p:nvPr/>
        </p:nvGrpSpPr>
        <p:grpSpPr>
          <a:xfrm>
            <a:off x="5886353" y="1243"/>
            <a:ext cx="3257454" cy="1261514"/>
            <a:chOff x="6917201" y="0"/>
            <a:chExt cx="2227776" cy="863400"/>
          </a:xfrm>
        </p:grpSpPr>
        <p:sp>
          <p:nvSpPr>
            <p:cNvPr id="323" name="Google Shape;323;p3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6" name="Google Shape;326;p31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27" name="Google Shape;327;p3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3" name="Google Shape;333;p3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3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3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3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33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9" name="Google Shape;339;p33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0" name="Google Shape;340;p3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3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3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4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346" name="Google Shape;346;p3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9" name="Google Shape;349;p35"/>
          <p:cNvGrpSpPr/>
          <p:nvPr/>
        </p:nvGrpSpPr>
        <p:grpSpPr>
          <a:xfrm>
            <a:off x="5959222" y="4119576"/>
            <a:ext cx="2520951" cy="1024165"/>
            <a:chOff x="6917201" y="0"/>
            <a:chExt cx="2227776" cy="863400"/>
          </a:xfrm>
        </p:grpSpPr>
        <p:sp>
          <p:nvSpPr>
            <p:cNvPr id="350" name="Google Shape;350;p3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3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3" name="Google Shape;353;p35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354" name="Google Shape;354;p3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7" name="Google Shape;357;p35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8" name="Google Shape;358;p35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59" name="Google Shape;359;p3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45" name="Google Shape;245;p25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6" name="Google Shape;246;p2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7"/>
          <p:cNvSpPr txBox="1"/>
          <p:nvPr>
            <p:ph type="ctrTitle"/>
          </p:nvPr>
        </p:nvSpPr>
        <p:spPr>
          <a:xfrm>
            <a:off x="234325" y="1164900"/>
            <a:ext cx="4309200" cy="24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7386"/>
              <a:buNone/>
            </a:pPr>
            <a:r>
              <a:rPr b="1" lang="zh-CN" sz="3911"/>
              <a:t>Donaldson Sentiment Analysis Project</a:t>
            </a:r>
            <a:endParaRPr b="1" sz="391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B45F0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777">
                <a:solidFill>
                  <a:srgbClr val="222222"/>
                </a:solidFill>
              </a:rPr>
              <a:t>T</a:t>
            </a:r>
            <a:r>
              <a:rPr lang="zh-CN" sz="2777">
                <a:solidFill>
                  <a:srgbClr val="222222"/>
                </a:solidFill>
              </a:rPr>
              <a:t>eam: Bob Cats</a:t>
            </a:r>
            <a:endParaRPr sz="2777">
              <a:solidFill>
                <a:srgbClr val="22222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0526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0526"/>
              <a:buNone/>
            </a:pPr>
            <a:r>
              <a:t/>
            </a:r>
            <a:endParaRPr/>
          </a:p>
        </p:txBody>
      </p:sp>
      <p:pic>
        <p:nvPicPr>
          <p:cNvPr descr="一張含有 室外, 天空, 貨車, 路面 的圖片&#10;&#10;描述已自动生成" id="367" name="Google Shape;367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43525" y="1270450"/>
            <a:ext cx="4309249" cy="242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3900" y="4312724"/>
            <a:ext cx="2147549" cy="65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200">
                <a:solidFill>
                  <a:srgbClr val="1C61B3"/>
                </a:solidFill>
              </a:rPr>
              <a:t>YouTube Video Comments</a:t>
            </a:r>
            <a:endParaRPr b="1" sz="3200">
              <a:solidFill>
                <a:srgbClr val="1C61B3"/>
              </a:solidFill>
            </a:endParaRPr>
          </a:p>
        </p:txBody>
      </p:sp>
      <p:sp>
        <p:nvSpPr>
          <p:cNvPr id="437" name="Google Shape;437;p46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608">
                <a:solidFill>
                  <a:srgbClr val="232323"/>
                </a:solidFill>
                <a:latin typeface="Roboto"/>
                <a:ea typeface="Roboto"/>
                <a:cs typeface="Roboto"/>
                <a:sym typeface="Roboto"/>
              </a:rPr>
              <a:t>YouTube Platform Benefits: </a:t>
            </a:r>
            <a:endParaRPr b="1" sz="1608">
              <a:solidFill>
                <a:srgbClr val="23232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23232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❖"/>
            </a:pPr>
            <a:r>
              <a:rPr b="1" lang="zh-CN" sz="1400">
                <a:solidFill>
                  <a:srgbClr val="232323"/>
                </a:solidFill>
                <a:latin typeface="Roboto"/>
                <a:ea typeface="Roboto"/>
                <a:cs typeface="Roboto"/>
                <a:sym typeface="Roboto"/>
              </a:rPr>
              <a:t>Official YouTube Account</a:t>
            </a: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: Targets heavy equipment company official YouTube account </a:t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❖"/>
            </a:pPr>
            <a:r>
              <a:rPr b="1" lang="zh-CN" sz="1400">
                <a:solidFill>
                  <a:srgbClr val="232323"/>
                </a:solidFill>
                <a:latin typeface="Roboto"/>
                <a:ea typeface="Roboto"/>
                <a:cs typeface="Roboto"/>
                <a:sym typeface="Roboto"/>
              </a:rPr>
              <a:t>Keywords</a:t>
            </a: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: Battery, battery-electric truck, hydrogen, hydrogen truck, H2 ICE, Fuel cell truck and other new clean power.</a:t>
            </a:r>
            <a:endParaRPr/>
          </a:p>
        </p:txBody>
      </p:sp>
      <p:sp>
        <p:nvSpPr>
          <p:cNvPr id="438" name="Google Shape;438;p46"/>
          <p:cNvSpPr txBox="1"/>
          <p:nvPr>
            <p:ph idx="2" type="body"/>
          </p:nvPr>
        </p:nvSpPr>
        <p:spPr>
          <a:xfrm>
            <a:off x="46387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600">
                <a:solidFill>
                  <a:srgbClr val="232323"/>
                </a:solidFill>
                <a:latin typeface="Roboto"/>
                <a:ea typeface="Roboto"/>
                <a:cs typeface="Roboto"/>
                <a:sym typeface="Roboto"/>
              </a:rPr>
              <a:t>YouTube Video Selecting rules:</a:t>
            </a:r>
            <a:r>
              <a:rPr lang="zh-CN" sz="16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endParaRPr sz="16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 Medium"/>
              <a:buChar char="❖"/>
            </a:pPr>
            <a:r>
              <a:rPr lang="zh-CN" sz="15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Watches: over 10k</a:t>
            </a:r>
            <a:endParaRPr sz="15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 Medium"/>
              <a:buChar char="❖"/>
            </a:pPr>
            <a:r>
              <a:rPr lang="zh-CN" sz="15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Time: In the last 2 years</a:t>
            </a:r>
            <a:endParaRPr sz="15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 Medium"/>
              <a:buChar char="❖"/>
            </a:pPr>
            <a:r>
              <a:rPr lang="zh-CN" sz="15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Number of comments: over 50</a:t>
            </a:r>
            <a:endParaRPr b="1" sz="16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78D8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7"/>
          <p:cNvSpPr txBox="1"/>
          <p:nvPr>
            <p:ph type="title"/>
          </p:nvPr>
        </p:nvSpPr>
        <p:spPr>
          <a:xfrm>
            <a:off x="819150" y="10988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200">
                <a:solidFill>
                  <a:srgbClr val="1C61B3"/>
                </a:solidFill>
              </a:rPr>
              <a:t>YouTube Data API</a:t>
            </a:r>
            <a:endParaRPr b="1" sz="3200">
              <a:solidFill>
                <a:srgbClr val="1C61B3"/>
              </a:solidFill>
            </a:endParaRPr>
          </a:p>
        </p:txBody>
      </p:sp>
      <p:sp>
        <p:nvSpPr>
          <p:cNvPr id="444" name="Google Shape;444;p47"/>
          <p:cNvSpPr txBox="1"/>
          <p:nvPr>
            <p:ph idx="1" type="body"/>
          </p:nvPr>
        </p:nvSpPr>
        <p:spPr>
          <a:xfrm>
            <a:off x="819150" y="237527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zh-CN" sz="1400">
                <a:solidFill>
                  <a:srgbClr val="232323"/>
                </a:solidFill>
                <a:latin typeface="Roboto"/>
                <a:ea typeface="Roboto"/>
                <a:cs typeface="Roboto"/>
                <a:sym typeface="Roboto"/>
              </a:rPr>
              <a:t>YouTube Data APIs:</a:t>
            </a:r>
            <a:endParaRPr b="1" sz="1400">
              <a:solidFill>
                <a:srgbClr val="23232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400">
              <a:solidFill>
                <a:srgbClr val="FF0000"/>
              </a:solidFill>
              <a:highlight>
                <a:schemeClr val="dk1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00">
                <a:solidFill>
                  <a:srgbClr val="222222"/>
                </a:solidFill>
                <a:highlight>
                  <a:schemeClr val="dk1"/>
                </a:highlight>
                <a:latin typeface="Roboto Medium"/>
                <a:ea typeface="Roboto Medium"/>
                <a:cs typeface="Roboto Medium"/>
                <a:sym typeface="Roboto Medium"/>
              </a:rPr>
              <a:t>With the YouTube Data API, we can easily use api-key to get access all the comments of target YouTube videos and transfer those comments as a raw data set.</a:t>
            </a:r>
            <a:endParaRPr sz="1400">
              <a:solidFill>
                <a:srgbClr val="222222"/>
              </a:solidFill>
              <a:highlight>
                <a:schemeClr val="dk1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45" name="Google Shape;445;p47"/>
          <p:cNvPicPr preferRelativeResize="0"/>
          <p:nvPr/>
        </p:nvPicPr>
        <p:blipFill rotWithShape="1">
          <a:blip r:embed="rId3">
            <a:alphaModFix/>
          </a:blip>
          <a:srcRect b="0" l="26448" r="0" t="0"/>
          <a:stretch/>
        </p:blipFill>
        <p:spPr>
          <a:xfrm>
            <a:off x="4935050" y="2485924"/>
            <a:ext cx="3061200" cy="1256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46" name="Google Shape;44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7950" y="262350"/>
            <a:ext cx="3563925" cy="200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8"/>
          <p:cNvSpPr txBox="1"/>
          <p:nvPr>
            <p:ph type="title"/>
          </p:nvPr>
        </p:nvSpPr>
        <p:spPr>
          <a:xfrm>
            <a:off x="1624500" y="1644150"/>
            <a:ext cx="5895000" cy="18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Chapter 4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Data Cleaning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9"/>
          <p:cNvSpPr txBox="1"/>
          <p:nvPr>
            <p:ph idx="1" type="body"/>
          </p:nvPr>
        </p:nvSpPr>
        <p:spPr>
          <a:xfrm>
            <a:off x="819150" y="1990725"/>
            <a:ext cx="3686100" cy="25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Decoding and Encoding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Interpret comments as ASCII code.</a:t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Tips: ASCII, stands for American Standard Code for Information Interchange</a:t>
            </a:r>
            <a:endParaRPr/>
          </a:p>
        </p:txBody>
      </p:sp>
      <p:sp>
        <p:nvSpPr>
          <p:cNvPr id="457" name="Google Shape;457;p49"/>
          <p:cNvSpPr txBox="1"/>
          <p:nvPr>
            <p:ph idx="2" type="body"/>
          </p:nvPr>
        </p:nvSpPr>
        <p:spPr>
          <a:xfrm>
            <a:off x="4638675" y="1990725"/>
            <a:ext cx="3999900" cy="2722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Remove punctuation</a:t>
            </a:r>
            <a:r>
              <a:rPr lang="zh-CN" sz="14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: </a:t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22222"/>
                </a:solidFill>
                <a:latin typeface="Roboto Medium"/>
                <a:ea typeface="Roboto Medium"/>
                <a:cs typeface="Roboto Medium"/>
                <a:sym typeface="Roboto Medium"/>
              </a:rPr>
              <a:t>The punctuation removal process will help to treat each text equally. </a:t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22222"/>
                </a:solidFill>
                <a:latin typeface="Roboto Medium"/>
                <a:ea typeface="Roboto Medium"/>
                <a:cs typeface="Roboto Medium"/>
                <a:sym typeface="Roboto Medium"/>
              </a:rPr>
              <a:t>Input:</a:t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22222"/>
                </a:solidFill>
                <a:latin typeface="Roboto Medium"/>
                <a:ea typeface="Roboto Medium"/>
                <a:cs typeface="Roboto Medium"/>
                <a:sym typeface="Roboto Medium"/>
              </a:rPr>
              <a:t>Output:</a:t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200">
                <a:solidFill>
                  <a:srgbClr val="1C61B3"/>
                </a:solidFill>
              </a:rPr>
              <a:t>Data Cleaning Steps</a:t>
            </a:r>
            <a:endParaRPr b="1" sz="3200">
              <a:solidFill>
                <a:srgbClr val="1C61B3"/>
              </a:solidFill>
            </a:endParaRPr>
          </a:p>
        </p:txBody>
      </p:sp>
      <p:pic>
        <p:nvPicPr>
          <p:cNvPr id="459" name="Google Shape;45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7300" y="3437950"/>
            <a:ext cx="3774073" cy="397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60" name="Google Shape;46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7300" y="4285900"/>
            <a:ext cx="2754191" cy="335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0"/>
          <p:cNvSpPr/>
          <p:nvPr/>
        </p:nvSpPr>
        <p:spPr>
          <a:xfrm>
            <a:off x="881600" y="2586350"/>
            <a:ext cx="7353900" cy="22311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50"/>
          <p:cNvSpPr/>
          <p:nvPr/>
        </p:nvSpPr>
        <p:spPr>
          <a:xfrm>
            <a:off x="860750" y="355175"/>
            <a:ext cx="7360800" cy="2216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50"/>
          <p:cNvSpPr txBox="1"/>
          <p:nvPr>
            <p:ph idx="1" type="body"/>
          </p:nvPr>
        </p:nvSpPr>
        <p:spPr>
          <a:xfrm>
            <a:off x="788300" y="355175"/>
            <a:ext cx="7505700" cy="45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b="1" lang="zh-C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Remove stopwrds</a:t>
            </a:r>
            <a:r>
              <a:rPr lang="zh-CN" sz="14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: </a:t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22222"/>
                </a:solidFill>
                <a:latin typeface="Roboto Medium"/>
                <a:ea typeface="Roboto Medium"/>
                <a:cs typeface="Roboto Medium"/>
                <a:sym typeface="Roboto Medium"/>
              </a:rPr>
              <a:t>Stop words are available in abundance in any human language</a:t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22222"/>
                </a:solidFill>
                <a:latin typeface="Roboto Medium"/>
                <a:ea typeface="Roboto Medium"/>
                <a:cs typeface="Roboto Medium"/>
                <a:sym typeface="Roboto Medium"/>
              </a:rPr>
              <a:t>Input:</a:t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22222"/>
                </a:solidFill>
                <a:latin typeface="Roboto Medium"/>
                <a:ea typeface="Roboto Medium"/>
                <a:cs typeface="Roboto Medium"/>
                <a:sym typeface="Roboto Medium"/>
              </a:rPr>
              <a:t>Output:</a:t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Remove stopwrds</a:t>
            </a:r>
            <a:r>
              <a:rPr lang="zh-CN" sz="14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: </a:t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22222"/>
                </a:solidFill>
                <a:latin typeface="Roboto Medium"/>
                <a:ea typeface="Roboto Medium"/>
                <a:cs typeface="Roboto Medium"/>
                <a:sym typeface="Roboto Medium"/>
              </a:rPr>
              <a:t>Replace emojis into words since emoticons from emojis give strong information</a:t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22222"/>
                </a:solidFill>
                <a:latin typeface="Roboto Medium"/>
                <a:ea typeface="Roboto Medium"/>
                <a:cs typeface="Roboto Medium"/>
                <a:sym typeface="Roboto Medium"/>
              </a:rPr>
              <a:t>Input:</a:t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22222"/>
                </a:solidFill>
                <a:latin typeface="Roboto Medium"/>
                <a:ea typeface="Roboto Medium"/>
                <a:cs typeface="Roboto Medium"/>
                <a:sym typeface="Roboto Medium"/>
              </a:rPr>
              <a:t>Output:</a:t>
            </a:r>
            <a:endParaRPr sz="15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468" name="Google Shape;46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750" y="1564175"/>
            <a:ext cx="5623276" cy="3060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69" name="Google Shape;469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8738" y="2181399"/>
            <a:ext cx="3825722" cy="3060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70" name="Google Shape;470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8747" y="3708709"/>
            <a:ext cx="927600" cy="33968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471" name="Google Shape;471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8750" y="4331738"/>
            <a:ext cx="3760688" cy="339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1"/>
          <p:cNvSpPr txBox="1"/>
          <p:nvPr>
            <p:ph type="title"/>
          </p:nvPr>
        </p:nvSpPr>
        <p:spPr>
          <a:xfrm>
            <a:off x="1624500" y="1483400"/>
            <a:ext cx="5895000" cy="25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Chapter 5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Data </a:t>
            </a:r>
            <a:r>
              <a:rPr b="1" lang="zh-CN" sz="3300">
                <a:solidFill>
                  <a:schemeClr val="dk1"/>
                </a:solidFill>
              </a:rPr>
              <a:t>Analysis: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22">
                <a:solidFill>
                  <a:schemeClr val="dk1"/>
                </a:solidFill>
              </a:rPr>
              <a:t>Sentiment Analysis</a:t>
            </a:r>
            <a:endParaRPr b="1" sz="3322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52"/>
          <p:cNvPicPr preferRelativeResize="0"/>
          <p:nvPr/>
        </p:nvPicPr>
        <p:blipFill rotWithShape="1">
          <a:blip r:embed="rId3">
            <a:alphaModFix/>
          </a:blip>
          <a:srcRect b="46236" l="0" r="0" t="0"/>
          <a:stretch/>
        </p:blipFill>
        <p:spPr>
          <a:xfrm>
            <a:off x="923650" y="3125550"/>
            <a:ext cx="7467599" cy="1009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82" name="Google Shape;482;p52"/>
          <p:cNvSpPr txBox="1"/>
          <p:nvPr/>
        </p:nvSpPr>
        <p:spPr>
          <a:xfrm>
            <a:off x="-3201525" y="663150"/>
            <a:ext cx="3051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Calibri"/>
                <a:ea typeface="Calibri"/>
                <a:cs typeface="Calibri"/>
                <a:sym typeface="Calibri"/>
              </a:rPr>
              <a:t>Sentiment Analysis Steps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zh-CN">
                <a:latin typeface="Calibri"/>
                <a:ea typeface="Calibri"/>
                <a:cs typeface="Calibri"/>
                <a:sym typeface="Calibri"/>
              </a:rPr>
              <a:t>Using words dictionary in package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zh-CN">
                <a:latin typeface="Calibri"/>
                <a:ea typeface="Calibri"/>
                <a:cs typeface="Calibri"/>
                <a:sym typeface="Calibri"/>
              </a:rPr>
              <a:t>Calculate the sentiment scores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zh-CN">
                <a:latin typeface="Calibri"/>
                <a:ea typeface="Calibri"/>
                <a:cs typeface="Calibri"/>
                <a:sym typeface="Calibri"/>
              </a:rPr>
              <a:t>Total scores &gt; 0, positive sentiment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zh-CN">
                <a:latin typeface="Calibri"/>
                <a:ea typeface="Calibri"/>
                <a:cs typeface="Calibri"/>
                <a:sym typeface="Calibri"/>
              </a:rPr>
              <a:t>Total scores &lt; 0, negative sentiment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52"/>
          <p:cNvSpPr txBox="1"/>
          <p:nvPr/>
        </p:nvSpPr>
        <p:spPr>
          <a:xfrm>
            <a:off x="4972800" y="1146025"/>
            <a:ext cx="33330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latin typeface="Roboto Medium"/>
                <a:ea typeface="Roboto Medium"/>
                <a:cs typeface="Roboto Medium"/>
                <a:sym typeface="Roboto Medium"/>
              </a:rPr>
              <a:t>Analysis Packages:</a:t>
            </a:r>
            <a:endParaRPr sz="16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❖"/>
            </a:pPr>
            <a:r>
              <a:rPr lang="zh-CN" sz="1600">
                <a:latin typeface="Roboto Medium"/>
                <a:ea typeface="Roboto Medium"/>
                <a:cs typeface="Roboto Medium"/>
                <a:sym typeface="Roboto Medium"/>
              </a:rPr>
              <a:t>Affin</a:t>
            </a:r>
            <a:endParaRPr sz="16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❖"/>
            </a:pPr>
            <a:r>
              <a:rPr lang="zh-CN" sz="1600">
                <a:latin typeface="Roboto Medium"/>
                <a:ea typeface="Roboto Medium"/>
                <a:cs typeface="Roboto Medium"/>
                <a:sym typeface="Roboto Medium"/>
              </a:rPr>
              <a:t>NLTK</a:t>
            </a:r>
            <a:endParaRPr sz="16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84" name="Google Shape;484;p52"/>
          <p:cNvSpPr txBox="1"/>
          <p:nvPr>
            <p:ph idx="1" type="body"/>
          </p:nvPr>
        </p:nvSpPr>
        <p:spPr>
          <a:xfrm>
            <a:off x="885900" y="696325"/>
            <a:ext cx="3686100" cy="246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6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Sentiment Analysis Steps</a:t>
            </a:r>
            <a:endParaRPr sz="16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11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oboto Medium"/>
              <a:buChar char="❖"/>
            </a:pPr>
            <a:r>
              <a:rPr lang="zh-CN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Import words dictionary in NLP packages</a:t>
            </a:r>
            <a:endParaRPr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11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Roboto Medium"/>
              <a:buChar char="❖"/>
            </a:pPr>
            <a:r>
              <a:rPr lang="zh-CN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Calculate sentiment scores</a:t>
            </a:r>
            <a:endParaRPr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11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300"/>
              <a:buFont typeface="Roboto Medium"/>
              <a:buChar char="❖"/>
            </a:pPr>
            <a:r>
              <a:rPr lang="zh-CN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Label the sentiment as positive, negative, neutral</a:t>
            </a:r>
            <a:endParaRPr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85" name="Google Shape;485;p52"/>
          <p:cNvSpPr txBox="1"/>
          <p:nvPr>
            <p:ph idx="4294967295" type="title"/>
          </p:nvPr>
        </p:nvSpPr>
        <p:spPr>
          <a:xfrm>
            <a:off x="506350" y="303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200">
                <a:solidFill>
                  <a:srgbClr val="1C61B3"/>
                </a:solidFill>
              </a:rPr>
              <a:t>How to do the Sentiment Analysi</a:t>
            </a:r>
            <a:r>
              <a:rPr b="1" lang="zh-CN" sz="3200">
                <a:solidFill>
                  <a:srgbClr val="1C61B3"/>
                </a:solidFill>
              </a:rPr>
              <a:t>s</a:t>
            </a:r>
            <a:endParaRPr b="1" sz="3200">
              <a:solidFill>
                <a:srgbClr val="1C61B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3"/>
          <p:cNvSpPr txBox="1"/>
          <p:nvPr>
            <p:ph type="title"/>
          </p:nvPr>
        </p:nvSpPr>
        <p:spPr>
          <a:xfrm>
            <a:off x="1624500" y="1644150"/>
            <a:ext cx="5895000" cy="18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Chapter 6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Data </a:t>
            </a:r>
            <a:r>
              <a:rPr b="1" lang="zh-CN" sz="3300">
                <a:solidFill>
                  <a:schemeClr val="dk1"/>
                </a:solidFill>
              </a:rPr>
              <a:t>Modeling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4"/>
          <p:cNvSpPr txBox="1"/>
          <p:nvPr>
            <p:ph idx="1" type="body"/>
          </p:nvPr>
        </p:nvSpPr>
        <p:spPr>
          <a:xfrm>
            <a:off x="758750" y="530600"/>
            <a:ext cx="3686100" cy="22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zh-CN" sz="15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Logistics</a:t>
            </a:r>
            <a:endParaRPr sz="15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Create dummy variables for categorical variables</a:t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Label the real sentiment column</a:t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Split train test dataset: 70% : 30%</a:t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Train and test the classify model with </a:t>
            </a: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the</a:t>
            </a: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 predict values</a:t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39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39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496" name="Google Shape;496;p54"/>
          <p:cNvSpPr txBox="1"/>
          <p:nvPr/>
        </p:nvSpPr>
        <p:spPr>
          <a:xfrm>
            <a:off x="758750" y="2795300"/>
            <a:ext cx="3333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>
                <a:latin typeface="Roboto Medium"/>
                <a:ea typeface="Roboto Medium"/>
                <a:cs typeface="Roboto Medium"/>
                <a:sym typeface="Roboto Medium"/>
              </a:rPr>
              <a:t>Classifiers</a:t>
            </a:r>
            <a:r>
              <a:rPr lang="zh-CN" sz="1500">
                <a:latin typeface="Roboto Medium"/>
                <a:ea typeface="Roboto Medium"/>
                <a:cs typeface="Roboto Medium"/>
                <a:sym typeface="Roboto Medium"/>
              </a:rPr>
              <a:t>:</a:t>
            </a:r>
            <a:endParaRPr sz="15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zh-CN" sz="1500">
                <a:latin typeface="Roboto Medium"/>
                <a:ea typeface="Roboto Medium"/>
                <a:cs typeface="Roboto Medium"/>
                <a:sym typeface="Roboto Medium"/>
              </a:rPr>
              <a:t>Random Forest</a:t>
            </a:r>
            <a:endParaRPr sz="15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❖"/>
            </a:pPr>
            <a:r>
              <a:rPr lang="zh-CN" sz="1500">
                <a:latin typeface="Roboto Medium"/>
                <a:ea typeface="Roboto Medium"/>
                <a:cs typeface="Roboto Medium"/>
                <a:sym typeface="Roboto Medium"/>
              </a:rPr>
              <a:t>Decison Tree</a:t>
            </a:r>
            <a:endParaRPr sz="15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Roboto Medium"/>
              <a:buChar char="❖"/>
            </a:pPr>
            <a:r>
              <a:rPr lang="zh-CN" sz="1500">
                <a:latin typeface="Roboto Medium"/>
                <a:ea typeface="Roboto Medium"/>
                <a:cs typeface="Roboto Medium"/>
                <a:sym typeface="Roboto Medium"/>
              </a:rPr>
              <a:t>Gradient Boosting</a:t>
            </a:r>
            <a:endParaRPr sz="15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497" name="Google Shape;497;p54"/>
          <p:cNvPicPr preferRelativeResize="0"/>
          <p:nvPr/>
        </p:nvPicPr>
        <p:blipFill rotWithShape="1">
          <a:blip r:embed="rId3">
            <a:alphaModFix/>
          </a:blip>
          <a:srcRect b="2187" l="0" r="1146" t="1870"/>
          <a:stretch/>
        </p:blipFill>
        <p:spPr>
          <a:xfrm>
            <a:off x="4640375" y="2232413"/>
            <a:ext cx="4153350" cy="2401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98" name="Google Shape;498;p54"/>
          <p:cNvSpPr txBox="1"/>
          <p:nvPr>
            <p:ph idx="1" type="body"/>
          </p:nvPr>
        </p:nvSpPr>
        <p:spPr>
          <a:xfrm>
            <a:off x="4572000" y="530600"/>
            <a:ext cx="3686100" cy="22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5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Estimate indicators：</a:t>
            </a:r>
            <a:endParaRPr sz="15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oboto Medium"/>
              <a:buChar char="❖"/>
            </a:pPr>
            <a:r>
              <a:rPr lang="zh-CN" sz="14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Predicted Accuracy</a:t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Result:</a:t>
            </a:r>
            <a:endParaRPr sz="14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5"/>
          <p:cNvSpPr txBox="1"/>
          <p:nvPr>
            <p:ph type="title"/>
          </p:nvPr>
        </p:nvSpPr>
        <p:spPr>
          <a:xfrm>
            <a:off x="1624500" y="1644150"/>
            <a:ext cx="5895000" cy="18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Chapter 7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Data </a:t>
            </a:r>
            <a:r>
              <a:rPr b="1" lang="zh-CN" sz="3300">
                <a:solidFill>
                  <a:schemeClr val="dk1"/>
                </a:solidFill>
              </a:rPr>
              <a:t>Visualization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8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B45F06"/>
                </a:solidFill>
              </a:rPr>
              <a:t>Team: Bob Cats</a:t>
            </a:r>
            <a:endParaRPr>
              <a:solidFill>
                <a:srgbClr val="B45F06"/>
              </a:solidFill>
            </a:endParaRPr>
          </a:p>
        </p:txBody>
      </p:sp>
      <p:sp>
        <p:nvSpPr>
          <p:cNvPr id="374" name="Google Shape;374;p38"/>
          <p:cNvSpPr txBox="1"/>
          <p:nvPr>
            <p:ph idx="2" type="body"/>
          </p:nvPr>
        </p:nvSpPr>
        <p:spPr>
          <a:xfrm>
            <a:off x="819150" y="1702475"/>
            <a:ext cx="5859900" cy="28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unito"/>
              <a:buChar char="●"/>
            </a:pPr>
            <a:r>
              <a:rPr b="1" lang="zh-CN" sz="162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Mengyi Tao</a:t>
            </a:r>
            <a:r>
              <a:rPr lang="zh-CN" sz="162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—— Project Manager + Data Analyst</a:t>
            </a:r>
            <a:endParaRPr sz="162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444500" lvl="0" marL="127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zh-CN" sz="138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tao.men@northeastern.edu</a:t>
            </a:r>
            <a:endParaRPr sz="138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147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unito"/>
              <a:buChar char="●"/>
            </a:pPr>
            <a:r>
              <a:rPr b="1" lang="zh-CN" sz="162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Zining Tan</a:t>
            </a:r>
            <a:r>
              <a:rPr lang="zh-CN" sz="162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zh-CN" sz="162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—— Data Analyst</a:t>
            </a:r>
            <a:endParaRPr sz="162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770"/>
              <a:buNone/>
            </a:pPr>
            <a:r>
              <a:rPr lang="zh-CN" sz="138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tan.zi@northeastern.edu</a:t>
            </a:r>
            <a:endParaRPr sz="138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147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unito"/>
              <a:buChar char="●"/>
            </a:pPr>
            <a:r>
              <a:rPr b="1" lang="zh-CN" sz="162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Meiling Zeng</a:t>
            </a:r>
            <a:r>
              <a:rPr lang="zh-CN" sz="162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zh-CN" sz="162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—— Data Analyst</a:t>
            </a:r>
            <a:endParaRPr sz="162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770"/>
              <a:buNone/>
            </a:pPr>
            <a:r>
              <a:rPr lang="zh-CN" sz="138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zeng.mei@northeastern.edu</a:t>
            </a:r>
            <a:endParaRPr sz="152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147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unito"/>
              <a:buChar char="●"/>
            </a:pPr>
            <a:r>
              <a:rPr b="1" lang="zh-CN" sz="162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Jiaqi Shen</a:t>
            </a:r>
            <a:r>
              <a:rPr lang="zh-CN" sz="162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zh-CN" sz="162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—— Data Analyst</a:t>
            </a:r>
            <a:endParaRPr sz="162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zh-CN" sz="1380">
                <a:solidFill>
                  <a:srgbClr val="323130"/>
                </a:solidFill>
                <a:highlight>
                  <a:schemeClr val="dk1"/>
                </a:highlight>
                <a:latin typeface="Nunito"/>
                <a:ea typeface="Nunito"/>
                <a:cs typeface="Nunito"/>
                <a:sym typeface="Nunito"/>
              </a:rPr>
              <a:t>shen.jiaqi1@northeastern.edu</a:t>
            </a:r>
            <a:endParaRPr sz="138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52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t/>
            </a:r>
            <a:endParaRPr sz="138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31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75" name="Google Shape;37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8599" y="631251"/>
            <a:ext cx="4730150" cy="236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56"/>
          <p:cNvPicPr preferRelativeResize="0"/>
          <p:nvPr/>
        </p:nvPicPr>
        <p:blipFill rotWithShape="1">
          <a:blip r:embed="rId3">
            <a:alphaModFix/>
          </a:blip>
          <a:srcRect b="0" l="0" r="0" t="9239"/>
          <a:stretch/>
        </p:blipFill>
        <p:spPr>
          <a:xfrm>
            <a:off x="1617700" y="942176"/>
            <a:ext cx="5426200" cy="3378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09" name="Google Shape;509;p56"/>
          <p:cNvSpPr txBox="1"/>
          <p:nvPr/>
        </p:nvSpPr>
        <p:spPr>
          <a:xfrm>
            <a:off x="457575" y="337400"/>
            <a:ext cx="624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zh-CN" sz="1800">
                <a:solidFill>
                  <a:srgbClr val="1C61B3"/>
                </a:solidFill>
                <a:latin typeface="Open Sans"/>
                <a:ea typeface="Open Sans"/>
                <a:cs typeface="Open Sans"/>
                <a:sym typeface="Open Sans"/>
              </a:rPr>
              <a:t>Bar Plot: Keywords Sentiments Comparison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Google Shape;51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6138" y="842350"/>
            <a:ext cx="5711377" cy="32164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58"/>
          <p:cNvPicPr preferRelativeResize="0"/>
          <p:nvPr/>
        </p:nvPicPr>
        <p:blipFill rotWithShape="1">
          <a:blip r:embed="rId3">
            <a:alphaModFix/>
          </a:blip>
          <a:srcRect b="15611" l="8004" r="7742" t="15189"/>
          <a:stretch/>
        </p:blipFill>
        <p:spPr>
          <a:xfrm>
            <a:off x="1397513" y="1076873"/>
            <a:ext cx="6488875" cy="2989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20" name="Google Shape;520;p58"/>
          <p:cNvSpPr txBox="1"/>
          <p:nvPr/>
        </p:nvSpPr>
        <p:spPr>
          <a:xfrm>
            <a:off x="457575" y="337400"/>
            <a:ext cx="624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zh-CN" sz="1800">
                <a:solidFill>
                  <a:srgbClr val="1C61B3"/>
                </a:solidFill>
                <a:latin typeface="Open Sans"/>
                <a:ea typeface="Open Sans"/>
                <a:cs typeface="Open Sans"/>
                <a:sym typeface="Open Sans"/>
              </a:rPr>
              <a:t>Heatmap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9138"/>
        </a:solidFill>
      </p:bgPr>
    </p:bg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8475" y="1062275"/>
            <a:ext cx="5955101" cy="30189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26" name="Google Shape;526;p59"/>
          <p:cNvSpPr txBox="1"/>
          <p:nvPr/>
        </p:nvSpPr>
        <p:spPr>
          <a:xfrm>
            <a:off x="1451550" y="525425"/>
            <a:ext cx="624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zh-CN" sz="1800">
                <a:solidFill>
                  <a:srgbClr val="1C61B3"/>
                </a:solidFill>
                <a:latin typeface="Open Sans"/>
                <a:ea typeface="Open Sans"/>
                <a:cs typeface="Open Sans"/>
                <a:sym typeface="Open Sans"/>
              </a:rPr>
              <a:t>Sentiments Analysis Packages Comparison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60"/>
          <p:cNvSpPr txBox="1"/>
          <p:nvPr>
            <p:ph type="title"/>
          </p:nvPr>
        </p:nvSpPr>
        <p:spPr>
          <a:xfrm>
            <a:off x="1624500" y="1644150"/>
            <a:ext cx="5895000" cy="18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Chapter 8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Conclusions &amp; Suggestions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FF"/>
        </a:solidFill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61"/>
          <p:cNvSpPr txBox="1"/>
          <p:nvPr>
            <p:ph type="title"/>
          </p:nvPr>
        </p:nvSpPr>
        <p:spPr>
          <a:xfrm>
            <a:off x="398417" y="607385"/>
            <a:ext cx="3718500" cy="287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oboto Medium"/>
              <a:buChar char="❏"/>
            </a:pPr>
            <a:r>
              <a:rPr b="1" lang="zh-CN" sz="1500">
                <a:solidFill>
                  <a:srgbClr val="232323"/>
                </a:solidFill>
                <a:latin typeface="Roboto"/>
                <a:ea typeface="Roboto"/>
                <a:cs typeface="Roboto"/>
                <a:sym typeface="Roboto"/>
              </a:rPr>
              <a:t>Battery-Electric Powertrain</a:t>
            </a: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 —— the winning technology of powertrain industry in the future. </a:t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oboto Medium"/>
              <a:buChar char="❏"/>
            </a:pP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B</a:t>
            </a: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attery-electric powertrain has </a:t>
            </a: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a more positive future. </a:t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oboto Medium"/>
              <a:buChar char="❏"/>
            </a:pP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Hydrogen powertrains and trucks are in a controversial situation.</a:t>
            </a:r>
            <a:endParaRPr b="1" sz="1370">
              <a:solidFill>
                <a:srgbClr val="10121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7" name="Google Shape;537;p61"/>
          <p:cNvSpPr txBox="1"/>
          <p:nvPr/>
        </p:nvSpPr>
        <p:spPr>
          <a:xfrm>
            <a:off x="1346314" y="576675"/>
            <a:ext cx="166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zh-CN" sz="1800">
                <a:solidFill>
                  <a:srgbClr val="1C61B3"/>
                </a:solidFill>
                <a:latin typeface="Open Sans"/>
                <a:ea typeface="Open Sans"/>
                <a:cs typeface="Open Sans"/>
                <a:sym typeface="Open Sans"/>
              </a:rPr>
              <a:t>Conclusions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61"/>
          <p:cNvSpPr txBox="1"/>
          <p:nvPr>
            <p:ph type="title"/>
          </p:nvPr>
        </p:nvSpPr>
        <p:spPr>
          <a:xfrm>
            <a:off x="4894992" y="1368535"/>
            <a:ext cx="3718500" cy="287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oboto Medium"/>
              <a:buChar char="❏"/>
            </a:pPr>
            <a:r>
              <a:rPr b="1" lang="zh-CN" sz="1500">
                <a:solidFill>
                  <a:srgbClr val="232323"/>
                </a:solidFill>
                <a:latin typeface="Roboto"/>
                <a:ea typeface="Roboto"/>
                <a:cs typeface="Roboto"/>
                <a:sym typeface="Roboto"/>
              </a:rPr>
              <a:t>Battery-Electric Powertrain</a:t>
            </a: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 —— </a:t>
            </a: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prioritize the development of related filters to occupying the market.</a:t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1400"/>
              <a:buFont typeface="Roboto Medium"/>
              <a:buChar char="❏"/>
            </a:pPr>
            <a:r>
              <a:rPr lang="zh-CN" sz="1400">
                <a:solidFill>
                  <a:srgbClr val="232323"/>
                </a:solidFill>
                <a:latin typeface="Roboto Medium"/>
                <a:ea typeface="Roboto Medium"/>
                <a:cs typeface="Roboto Medium"/>
                <a:sym typeface="Roboto Medium"/>
              </a:rPr>
              <a:t>Produce limited hydrogen filters to keep abreast of market changes and effectively making strategic changes.</a:t>
            </a:r>
            <a:endParaRPr sz="1400">
              <a:solidFill>
                <a:srgbClr val="232323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39" name="Google Shape;539;p61"/>
          <p:cNvSpPr txBox="1"/>
          <p:nvPr/>
        </p:nvSpPr>
        <p:spPr>
          <a:xfrm>
            <a:off x="5856789" y="1368525"/>
            <a:ext cx="166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zh-CN" sz="1800">
                <a:solidFill>
                  <a:srgbClr val="1C61B3"/>
                </a:solidFill>
                <a:latin typeface="Open Sans"/>
                <a:ea typeface="Open Sans"/>
                <a:cs typeface="Open Sans"/>
                <a:sym typeface="Open Sans"/>
              </a:rPr>
              <a:t>Suggestions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0" name="Google Shape;54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325" y="3084050"/>
            <a:ext cx="3545600" cy="163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2"/>
          <p:cNvSpPr txBox="1"/>
          <p:nvPr>
            <p:ph type="title"/>
          </p:nvPr>
        </p:nvSpPr>
        <p:spPr>
          <a:xfrm>
            <a:off x="1624500" y="1644150"/>
            <a:ext cx="5895000" cy="18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Chapter 9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300">
                <a:solidFill>
                  <a:schemeClr val="dk1"/>
                </a:solidFill>
              </a:rPr>
              <a:t>Weakness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63"/>
          <p:cNvSpPr txBox="1"/>
          <p:nvPr>
            <p:ph type="title"/>
          </p:nvPr>
        </p:nvSpPr>
        <p:spPr>
          <a:xfrm>
            <a:off x="619785" y="642255"/>
            <a:ext cx="3295202" cy="7051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zh-CN" sz="3200">
                <a:solidFill>
                  <a:srgbClr val="1C61B3"/>
                </a:solidFill>
              </a:rPr>
              <a:t>Weakness</a:t>
            </a:r>
            <a:endParaRPr b="1" sz="3200">
              <a:solidFill>
                <a:srgbClr val="1C61B3"/>
              </a:solidFill>
            </a:endParaRPr>
          </a:p>
        </p:txBody>
      </p:sp>
      <p:sp>
        <p:nvSpPr>
          <p:cNvPr id="551" name="Google Shape;551;p63"/>
          <p:cNvSpPr txBox="1"/>
          <p:nvPr/>
        </p:nvSpPr>
        <p:spPr>
          <a:xfrm>
            <a:off x="508050" y="1235640"/>
            <a:ext cx="4949100" cy="3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●"/>
            </a:pPr>
            <a:r>
              <a:rPr b="1" i="0" lang="zh-CN" sz="16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Single python sentiment analysis package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➢"/>
            </a:pPr>
            <a:r>
              <a:rPr b="0" i="0" lang="zh-C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our team use multiple packages to compare the results, since the criteria and dictionary of each package are different, it will cause the results to be biased</a:t>
            </a:r>
            <a:endParaRPr/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➢"/>
            </a:pPr>
            <a:r>
              <a:rPr b="0" i="0" lang="zh-C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data modeling to find the relationship between package outcomes, keywords and real sentiments is of little practical significance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●"/>
            </a:pPr>
            <a:r>
              <a:rPr b="1" i="0" lang="zh-CN" sz="16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Only social platforms are not enough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➢"/>
            </a:pPr>
            <a:r>
              <a:rPr b="0" i="0" lang="zh-C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Many heavy equipment companies don't have official accounts on YouTube or rarely post YouTube feeds and videos.</a:t>
            </a:r>
            <a:endParaRPr b="0" i="0" sz="13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➢"/>
            </a:pPr>
            <a:r>
              <a:rPr b="0" i="0" lang="zh-C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Comments on social platforms can only represent for the attitude of some people. And most users are not the companies’ target customers.</a:t>
            </a:r>
            <a:endParaRPr b="0" i="0" sz="13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52" name="Google Shape;55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9825" y="1295175"/>
            <a:ext cx="3556452" cy="23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64"/>
          <p:cNvSpPr txBox="1"/>
          <p:nvPr>
            <p:ph type="title"/>
          </p:nvPr>
        </p:nvSpPr>
        <p:spPr>
          <a:xfrm>
            <a:off x="1505500" y="1881900"/>
            <a:ext cx="6372300" cy="1379700"/>
          </a:xfrm>
          <a:prstGeom prst="rect">
            <a:avLst/>
          </a:prstGeom>
          <a:effectLst>
            <a:outerShdw blurRad="100013" rotWithShape="0" algn="bl" dir="1380000" dist="57150">
              <a:srgbClr val="351C75">
                <a:alpha val="67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073763"/>
                </a:solidFill>
              </a:rPr>
              <a:t>Thank You！</a:t>
            </a:r>
            <a:endParaRPr>
              <a:solidFill>
                <a:srgbClr val="073763"/>
              </a:solidFill>
            </a:endParaRPr>
          </a:p>
        </p:txBody>
      </p:sp>
      <p:pic>
        <p:nvPicPr>
          <p:cNvPr id="558" name="Google Shape;558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7196" y="0"/>
            <a:ext cx="3696805" cy="207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492174"/>
            <a:ext cx="2147549" cy="65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9"/>
          <p:cNvSpPr txBox="1"/>
          <p:nvPr>
            <p:ph type="ctrTitle"/>
          </p:nvPr>
        </p:nvSpPr>
        <p:spPr>
          <a:xfrm>
            <a:off x="1891353" y="3562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rgbClr val="783F04"/>
                </a:solidFill>
              </a:rPr>
              <a:t>Table of Contents</a:t>
            </a:r>
            <a:endParaRPr b="1">
              <a:solidFill>
                <a:srgbClr val="783F04"/>
              </a:solidFill>
            </a:endParaRPr>
          </a:p>
        </p:txBody>
      </p:sp>
      <p:sp>
        <p:nvSpPr>
          <p:cNvPr id="381" name="Google Shape;381;p39"/>
          <p:cNvSpPr txBox="1"/>
          <p:nvPr>
            <p:ph idx="1" type="subTitle"/>
          </p:nvPr>
        </p:nvSpPr>
        <p:spPr>
          <a:xfrm>
            <a:off x="947700" y="1439100"/>
            <a:ext cx="4350300" cy="30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1600"/>
              <a:buChar char="❏"/>
            </a:pPr>
            <a:r>
              <a:rPr lang="zh-CN" sz="1600">
                <a:solidFill>
                  <a:srgbClr val="B45F06"/>
                </a:solidFill>
              </a:rPr>
              <a:t>Introduction &amp; Project Goals</a:t>
            </a:r>
            <a:endParaRPr sz="1600">
              <a:solidFill>
                <a:srgbClr val="B45F0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1600"/>
              <a:buChar char="❏"/>
            </a:pPr>
            <a:r>
              <a:rPr lang="zh-CN" sz="1600">
                <a:solidFill>
                  <a:srgbClr val="B45F06"/>
                </a:solidFill>
              </a:rPr>
              <a:t>Analysing Tools: NLP &amp; Sentiment</a:t>
            </a:r>
            <a:r>
              <a:rPr lang="zh-CN">
                <a:solidFill>
                  <a:srgbClr val="B45F06"/>
                </a:solidFill>
              </a:rPr>
              <a:t> </a:t>
            </a:r>
            <a:r>
              <a:rPr lang="zh-CN" sz="1600">
                <a:solidFill>
                  <a:srgbClr val="B45F06"/>
                </a:solidFill>
              </a:rPr>
              <a:t>Analysis</a:t>
            </a:r>
            <a:endParaRPr sz="1600">
              <a:solidFill>
                <a:srgbClr val="B45F0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1600"/>
              <a:buChar char="❏"/>
            </a:pPr>
            <a:r>
              <a:rPr lang="zh-CN" sz="1600">
                <a:solidFill>
                  <a:srgbClr val="B45F06"/>
                </a:solidFill>
              </a:rPr>
              <a:t>Data Collecting: YouTube Data API</a:t>
            </a:r>
            <a:endParaRPr sz="1600">
              <a:solidFill>
                <a:srgbClr val="B45F0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1600"/>
              <a:buChar char="❏"/>
            </a:pPr>
            <a:r>
              <a:rPr lang="zh-CN" sz="1600">
                <a:solidFill>
                  <a:srgbClr val="B45F06"/>
                </a:solidFill>
              </a:rPr>
              <a:t>Data Cleaning</a:t>
            </a:r>
            <a:endParaRPr sz="1600">
              <a:solidFill>
                <a:srgbClr val="B45F0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1600"/>
              <a:buChar char="❏"/>
            </a:pPr>
            <a:r>
              <a:rPr lang="zh-CN" sz="1600">
                <a:solidFill>
                  <a:srgbClr val="B45F06"/>
                </a:solidFill>
              </a:rPr>
              <a:t>Data Analysis: Sentiment Analysis</a:t>
            </a:r>
            <a:endParaRPr sz="1600">
              <a:solidFill>
                <a:srgbClr val="B45F0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1600"/>
              <a:buChar char="❏"/>
            </a:pPr>
            <a:r>
              <a:rPr lang="zh-CN" sz="1600">
                <a:solidFill>
                  <a:srgbClr val="B45F06"/>
                </a:solidFill>
              </a:rPr>
              <a:t>Data Modeling</a:t>
            </a:r>
            <a:endParaRPr sz="1600">
              <a:solidFill>
                <a:srgbClr val="B45F06"/>
              </a:solidFill>
            </a:endParaRPr>
          </a:p>
        </p:txBody>
      </p:sp>
      <p:sp>
        <p:nvSpPr>
          <p:cNvPr id="382" name="Google Shape;382;p39"/>
          <p:cNvSpPr txBox="1"/>
          <p:nvPr>
            <p:ph idx="1" type="subTitle"/>
          </p:nvPr>
        </p:nvSpPr>
        <p:spPr>
          <a:xfrm>
            <a:off x="5243875" y="1493150"/>
            <a:ext cx="3624300" cy="30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1600"/>
              <a:buChar char="❏"/>
            </a:pPr>
            <a:r>
              <a:rPr lang="zh-CN" sz="1600">
                <a:solidFill>
                  <a:srgbClr val="B45F06"/>
                </a:solidFill>
              </a:rPr>
              <a:t>Data Visualization</a:t>
            </a:r>
            <a:endParaRPr sz="1600">
              <a:solidFill>
                <a:srgbClr val="B45F0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1600"/>
              <a:buChar char="❏"/>
            </a:pPr>
            <a:r>
              <a:rPr lang="zh-CN" sz="1600">
                <a:solidFill>
                  <a:srgbClr val="B45F06"/>
                </a:solidFill>
              </a:rPr>
              <a:t>Conclusions</a:t>
            </a:r>
            <a:r>
              <a:rPr lang="zh-CN">
                <a:solidFill>
                  <a:srgbClr val="B45F06"/>
                </a:solidFill>
              </a:rPr>
              <a:t> &amp; </a:t>
            </a:r>
            <a:r>
              <a:rPr lang="zh-CN" sz="1600">
                <a:solidFill>
                  <a:srgbClr val="B45F06"/>
                </a:solidFill>
              </a:rPr>
              <a:t>Suggestions</a:t>
            </a:r>
            <a:endParaRPr sz="1600">
              <a:solidFill>
                <a:srgbClr val="B45F06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1600"/>
              <a:buChar char="❏"/>
            </a:pPr>
            <a:r>
              <a:rPr lang="zh-CN" sz="1600">
                <a:solidFill>
                  <a:srgbClr val="B45F06"/>
                </a:solidFill>
              </a:rPr>
              <a:t>Weaknesses</a:t>
            </a:r>
            <a:endParaRPr sz="1600">
              <a:solidFill>
                <a:srgbClr val="B45F06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0"/>
          <p:cNvSpPr txBox="1"/>
          <p:nvPr>
            <p:ph type="title"/>
          </p:nvPr>
        </p:nvSpPr>
        <p:spPr>
          <a:xfrm>
            <a:off x="1624500" y="1644150"/>
            <a:ext cx="5895000" cy="18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744">
                <a:solidFill>
                  <a:schemeClr val="dk1"/>
                </a:solidFill>
              </a:rPr>
              <a:t>Chapter 1</a:t>
            </a:r>
            <a:endParaRPr b="1" sz="3744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744">
                <a:solidFill>
                  <a:schemeClr val="dk1"/>
                </a:solidFill>
              </a:rPr>
              <a:t>Project Overview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/>
          <p:nvPr/>
        </p:nvSpPr>
        <p:spPr>
          <a:xfrm>
            <a:off x="937425" y="1347400"/>
            <a:ext cx="6748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41"/>
          <p:cNvSpPr txBox="1"/>
          <p:nvPr/>
        </p:nvSpPr>
        <p:spPr>
          <a:xfrm>
            <a:off x="508050" y="1439910"/>
            <a:ext cx="4663800" cy="31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●"/>
            </a:pPr>
            <a:r>
              <a:rPr b="1" i="0" lang="zh-CN" sz="16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Objectives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➢"/>
            </a:pPr>
            <a:r>
              <a:rPr b="0" i="0" lang="zh-C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Helps Donaldson understand how the global market views different powertrains systems today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Times New Roman"/>
              <a:buChar char="➢"/>
            </a:pPr>
            <a:r>
              <a:rPr b="0" i="0" lang="zh-C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Uses a data perspective to understand which powertrains - battery electric, hydrogen fuel cell,</a:t>
            </a:r>
            <a:r>
              <a:rPr lang="zh-CN" sz="13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zh-CN" sz="13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 any other technology - will gain the largest market share in the long term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46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●"/>
            </a:pPr>
            <a:r>
              <a:rPr b="1" i="0" lang="zh-CN" sz="16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Project Overview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46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zh-CN" sz="1300" u="none" cap="none" strike="noStrike">
                <a:solidFill>
                  <a:srgbClr val="10121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project selects YouTube platform to collect the highly relevant comments and conduct the sentiment analysis, and we mainly focused on the truck and other heavy equipment market.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46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●"/>
            </a:pPr>
            <a:r>
              <a:rPr b="1" i="0" lang="zh-CN" sz="16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Social Media Platform: YouTube </a:t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4" name="Google Shape;394;p41"/>
          <p:cNvSpPr txBox="1"/>
          <p:nvPr>
            <p:ph type="title"/>
          </p:nvPr>
        </p:nvSpPr>
        <p:spPr>
          <a:xfrm>
            <a:off x="619785" y="642255"/>
            <a:ext cx="7505700" cy="7051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zh-CN" sz="3200">
                <a:solidFill>
                  <a:srgbClr val="1C61B3"/>
                </a:solidFill>
              </a:rPr>
              <a:t>Project Overview</a:t>
            </a:r>
            <a:endParaRPr b="1" sz="3200">
              <a:solidFill>
                <a:srgbClr val="1C61B3"/>
              </a:solidFill>
            </a:endParaRPr>
          </a:p>
        </p:txBody>
      </p:sp>
      <p:pic>
        <p:nvPicPr>
          <p:cNvPr descr="YouTube" id="395" name="Google Shape;39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45327" y="503410"/>
            <a:ext cx="2158238" cy="14035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ruck" id="396" name="Google Shape;396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19621" y="2005637"/>
            <a:ext cx="3778467" cy="2518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"/>
          <p:cNvSpPr txBox="1"/>
          <p:nvPr>
            <p:ph type="title"/>
          </p:nvPr>
        </p:nvSpPr>
        <p:spPr>
          <a:xfrm>
            <a:off x="1320750" y="1644150"/>
            <a:ext cx="6502500" cy="18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744">
                <a:solidFill>
                  <a:schemeClr val="dk1"/>
                </a:solidFill>
              </a:rPr>
              <a:t>Chapter 2</a:t>
            </a:r>
            <a:endParaRPr b="1" sz="3744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744">
                <a:solidFill>
                  <a:schemeClr val="dk1"/>
                </a:solidFill>
              </a:rPr>
              <a:t>Analysing Tools: </a:t>
            </a:r>
            <a:endParaRPr b="1" sz="3744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744">
                <a:solidFill>
                  <a:schemeClr val="dk1"/>
                </a:solidFill>
              </a:rPr>
              <a:t>NLP &amp; Sentiment Analysis</a:t>
            </a:r>
            <a:endParaRPr b="1" sz="3744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3"/>
          <p:cNvSpPr txBox="1"/>
          <p:nvPr>
            <p:ph type="title"/>
          </p:nvPr>
        </p:nvSpPr>
        <p:spPr>
          <a:xfrm>
            <a:off x="384517" y="975760"/>
            <a:ext cx="3718500" cy="287674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559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214"/>
              </a:buClr>
              <a:buSzPts val="1370"/>
              <a:buChar char="●"/>
            </a:pPr>
            <a:r>
              <a:rPr b="1" lang="zh-CN" sz="1370">
                <a:solidFill>
                  <a:srgbClr val="101214"/>
                </a:solidFill>
                <a:latin typeface="Roboto"/>
                <a:ea typeface="Roboto"/>
                <a:cs typeface="Roboto"/>
                <a:sym typeface="Roboto"/>
              </a:rPr>
              <a:t>Natural language processing (NLP</a:t>
            </a:r>
            <a:r>
              <a:rPr lang="zh-CN" sz="1370">
                <a:solidFill>
                  <a:srgbClr val="101214"/>
                </a:solidFill>
                <a:latin typeface="Roboto"/>
                <a:ea typeface="Roboto"/>
                <a:cs typeface="Roboto"/>
                <a:sym typeface="Roboto"/>
              </a:rPr>
              <a:t>) =  </a:t>
            </a:r>
            <a:br>
              <a:rPr lang="zh-CN" sz="1370">
                <a:solidFill>
                  <a:srgbClr val="10121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zh-CN" sz="1370">
                <a:solidFill>
                  <a:srgbClr val="101214"/>
                </a:solidFill>
                <a:latin typeface="Roboto"/>
                <a:ea typeface="Roboto"/>
                <a:cs typeface="Roboto"/>
                <a:sym typeface="Roboto"/>
              </a:rPr>
              <a:t>computer science + linguistics + machine learning. </a:t>
            </a:r>
            <a:endParaRPr sz="1370">
              <a:solidFill>
                <a:srgbClr val="10121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1370">
              <a:solidFill>
                <a:srgbClr val="10121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559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214"/>
              </a:buClr>
              <a:buSzPts val="1370"/>
              <a:buChar char="●"/>
            </a:pPr>
            <a:r>
              <a:rPr b="1" lang="zh-CN" sz="1370">
                <a:solidFill>
                  <a:srgbClr val="101214"/>
                </a:solidFill>
                <a:latin typeface="Roboto"/>
                <a:ea typeface="Roboto"/>
                <a:cs typeface="Roboto"/>
                <a:sym typeface="Roboto"/>
              </a:rPr>
              <a:t>Purpose: </a:t>
            </a:r>
            <a:r>
              <a:rPr lang="zh-CN" sz="1370">
                <a:solidFill>
                  <a:srgbClr val="101214"/>
                </a:solidFill>
                <a:latin typeface="Roboto"/>
                <a:ea typeface="Roboto"/>
                <a:cs typeface="Roboto"/>
                <a:sym typeface="Roboto"/>
              </a:rPr>
              <a:t>making computers understand and generate human language.</a:t>
            </a:r>
            <a:endParaRPr sz="1370">
              <a:solidFill>
                <a:srgbClr val="10121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370">
              <a:solidFill>
                <a:srgbClr val="10121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559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1214"/>
              </a:buClr>
              <a:buSzPts val="1370"/>
              <a:buChar char="●"/>
            </a:pPr>
            <a:r>
              <a:rPr b="1" lang="zh-CN" sz="1370">
                <a:solidFill>
                  <a:srgbClr val="101214"/>
                </a:solidFill>
                <a:latin typeface="Roboto"/>
                <a:ea typeface="Roboto"/>
                <a:cs typeface="Roboto"/>
                <a:sym typeface="Roboto"/>
              </a:rPr>
              <a:t>Applications: </a:t>
            </a:r>
            <a:r>
              <a:rPr lang="zh-C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language translation, text-filtering, speech recognition, sentiment analysis, voice assistants and chatbots, auto-correct and auto-prediction, etc.</a:t>
            </a:r>
            <a:endParaRPr sz="1370">
              <a:solidFill>
                <a:srgbClr val="10121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370">
              <a:solidFill>
                <a:srgbClr val="101214"/>
              </a:solidFill>
            </a:endParaRPr>
          </a:p>
        </p:txBody>
      </p:sp>
      <p:sp>
        <p:nvSpPr>
          <p:cNvPr id="407" name="Google Shape;407;p43"/>
          <p:cNvSpPr txBox="1"/>
          <p:nvPr/>
        </p:nvSpPr>
        <p:spPr>
          <a:xfrm>
            <a:off x="838914" y="514125"/>
            <a:ext cx="1669301" cy="4616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zh-CN" sz="1800" u="none" cap="none" strike="noStrike">
                <a:solidFill>
                  <a:srgbClr val="1C61B3"/>
                </a:solidFill>
                <a:latin typeface="Open Sans"/>
                <a:ea typeface="Open Sans"/>
                <a:cs typeface="Open Sans"/>
                <a:sym typeface="Open Sans"/>
              </a:rPr>
              <a:t>Intro of NLP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3"/>
          <p:cNvSpPr txBox="1"/>
          <p:nvPr/>
        </p:nvSpPr>
        <p:spPr>
          <a:xfrm>
            <a:off x="4876200" y="1444738"/>
            <a:ext cx="3846900" cy="10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Roboto"/>
              <a:buChar char="•"/>
            </a:pPr>
            <a:r>
              <a:rPr i="0" lang="zh-CN" sz="1370" u="none" cap="none" strike="noStrike">
                <a:solidFill>
                  <a:srgbClr val="101214"/>
                </a:solidFill>
                <a:latin typeface="Roboto"/>
                <a:ea typeface="Roboto"/>
                <a:cs typeface="Roboto"/>
                <a:sym typeface="Roboto"/>
              </a:rPr>
              <a:t>An NLP technique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Roboto"/>
              <a:buChar char="•"/>
            </a:pPr>
            <a:r>
              <a:rPr i="0" lang="zh-CN" sz="1370" u="none" cap="none" strike="noStrike">
                <a:solidFill>
                  <a:srgbClr val="101214"/>
                </a:solidFill>
                <a:latin typeface="Roboto"/>
                <a:ea typeface="Roboto"/>
                <a:cs typeface="Roboto"/>
                <a:sym typeface="Roboto"/>
              </a:rPr>
              <a:t>Used to determine whether data is positive, negative or neutral from text data.</a:t>
            </a:r>
            <a:endParaRPr i="0" sz="1370" u="none" cap="none" strike="noStrike">
              <a:solidFill>
                <a:srgbClr val="10121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Roboto"/>
              <a:buChar char="•"/>
            </a:pPr>
            <a:r>
              <a:rPr i="0" lang="zh-CN" sz="1370" u="none" cap="none" strike="noStrike">
                <a:solidFill>
                  <a:srgbClr val="101214"/>
                </a:solidFill>
                <a:latin typeface="Roboto"/>
                <a:ea typeface="Roboto"/>
                <a:cs typeface="Roboto"/>
                <a:sym typeface="Roboto"/>
              </a:rPr>
              <a:t>Extract insightful information &amp; prediction. </a:t>
            </a:r>
            <a:endParaRPr i="0" sz="1370" u="none" cap="none" strike="noStrike">
              <a:solidFill>
                <a:srgbClr val="10121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1,552 Nlp Images, Stock Photos &amp; Vectors | Shutterstock" id="409" name="Google Shape;409;p43"/>
          <p:cNvPicPr preferRelativeResize="0"/>
          <p:nvPr/>
        </p:nvPicPr>
        <p:blipFill rotWithShape="1">
          <a:blip r:embed="rId3">
            <a:alphaModFix/>
          </a:blip>
          <a:srcRect b="8163" l="0" r="0" t="0"/>
          <a:stretch/>
        </p:blipFill>
        <p:spPr>
          <a:xfrm>
            <a:off x="599275" y="3713325"/>
            <a:ext cx="3581334" cy="1107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43"/>
          <p:cNvSpPr txBox="1"/>
          <p:nvPr/>
        </p:nvSpPr>
        <p:spPr>
          <a:xfrm>
            <a:off x="5143917" y="1052110"/>
            <a:ext cx="3311400" cy="2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zh-CN" sz="1800" u="none" cap="none" strike="noStrike">
                <a:solidFill>
                  <a:srgbClr val="1C61B3"/>
                </a:solidFill>
                <a:latin typeface="Open Sans"/>
                <a:ea typeface="Open Sans"/>
                <a:cs typeface="Open Sans"/>
                <a:sym typeface="Open Sans"/>
              </a:rPr>
              <a:t>What is Sentiment Analysis? </a:t>
            </a:r>
            <a:endParaRPr b="0" i="0" sz="18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11" name="Google Shape;411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11021" y="2751252"/>
            <a:ext cx="3003728" cy="1689597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43"/>
          <p:cNvSpPr txBox="1"/>
          <p:nvPr/>
        </p:nvSpPr>
        <p:spPr>
          <a:xfrm>
            <a:off x="226020" y="4728917"/>
            <a:ext cx="4871921" cy="18466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CN" sz="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Source: https://www.shutterstock.com/zh/image-vector/banner-neurolinguistic-programming-nlp-vector-illustration-1257901324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43"/>
          <p:cNvSpPr txBox="1"/>
          <p:nvPr/>
        </p:nvSpPr>
        <p:spPr>
          <a:xfrm>
            <a:off x="5211021" y="4440849"/>
            <a:ext cx="3003728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CN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https://analyticslearn.com/sentiment-analysis-comprehensive-guide-on-nlp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4"/>
          <p:cNvSpPr txBox="1"/>
          <p:nvPr/>
        </p:nvSpPr>
        <p:spPr>
          <a:xfrm>
            <a:off x="904153" y="1567602"/>
            <a:ext cx="41163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zh-CN" sz="14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Automatic and rule-based</a:t>
            </a:r>
            <a:r>
              <a:rPr b="0" i="0" lang="zh-CN" sz="1400" u="none" cap="none" strike="noStrike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zh-C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automatically gather text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zh-C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analyze emotional tones by extent.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zh-C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Quantified attitudes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zh-C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give sentiment score to each word and sentence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zh-C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Wide application on social media platforms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zh-C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analyze audience intent and opinions</a:t>
            </a:r>
            <a:endParaRPr/>
          </a:p>
        </p:txBody>
      </p:sp>
      <p:sp>
        <p:nvSpPr>
          <p:cNvPr id="419" name="Google Shape;419;p44"/>
          <p:cNvSpPr txBox="1"/>
          <p:nvPr/>
        </p:nvSpPr>
        <p:spPr>
          <a:xfrm>
            <a:off x="975671" y="1269308"/>
            <a:ext cx="464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zh-CN" sz="1800" u="none" cap="none" strike="noStrike">
                <a:solidFill>
                  <a:srgbClr val="1C61B3"/>
                </a:solidFill>
                <a:latin typeface="Open Sans"/>
                <a:ea typeface="Open Sans"/>
                <a:cs typeface="Open Sans"/>
                <a:sym typeface="Open Sans"/>
              </a:rPr>
              <a:t>Pros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44"/>
          <p:cNvSpPr txBox="1"/>
          <p:nvPr/>
        </p:nvSpPr>
        <p:spPr>
          <a:xfrm>
            <a:off x="1171903" y="676125"/>
            <a:ext cx="6855375" cy="400110"/>
          </a:xfrm>
          <a:prstGeom prst="rect">
            <a:avLst/>
          </a:prstGeom>
          <a:solidFill>
            <a:srgbClr val="F7DBD7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zh-CN" sz="2000" u="none" cap="none" strike="noStrike">
                <a:solidFill>
                  <a:srgbClr val="1C61B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Pros and Cons of Using Sentiment Analysis  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21" name="Google Shape;421;p44"/>
          <p:cNvSpPr/>
          <p:nvPr/>
        </p:nvSpPr>
        <p:spPr>
          <a:xfrm>
            <a:off x="509752" y="578069"/>
            <a:ext cx="1029634" cy="580723"/>
          </a:xfrm>
          <a:prstGeom prst="cloud">
            <a:avLst/>
          </a:prstGeom>
          <a:solidFill>
            <a:srgbClr val="B1FEF5"/>
          </a:solidFill>
          <a:ln cap="flat" cmpd="sng" w="25400">
            <a:solidFill>
              <a:srgbClr val="5E92A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2" name="Google Shape;422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513" y="1255329"/>
            <a:ext cx="560066" cy="5398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clipart&#10;&#10;Description automatically generated" id="423" name="Google Shape;423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0735" y="1255158"/>
            <a:ext cx="560067" cy="603149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44"/>
          <p:cNvSpPr txBox="1"/>
          <p:nvPr/>
        </p:nvSpPr>
        <p:spPr>
          <a:xfrm>
            <a:off x="5020596" y="1567602"/>
            <a:ext cx="4643516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zh-CN" sz="1400" u="none" cap="none" strike="noStrike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Scene limitation of model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zh-C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-model ≠ multiple domains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zh-CN" sz="1400" u="none" cap="none" strike="noStrike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Sarcasm Detection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zh-C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sarcastic text use positive words</a:t>
            </a:r>
            <a:endParaRPr/>
          </a:p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zh-CN" sz="1400" u="none" cap="none" strike="noStrike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Negation Detection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zh-C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different linguistic rules/ hard to detect</a:t>
            </a:r>
            <a:endParaRPr/>
          </a:p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zh-CN" sz="1400" u="none" cap="none" strike="noStrike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Word Ambiguity 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zh-C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impossibility to define polarity in advance</a:t>
            </a:r>
            <a:endParaRPr/>
          </a:p>
          <a:p>
            <a:pPr indent="-88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i="0" lang="zh-CN" sz="1400" u="none" cap="none" strike="noStrike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Multilanguage limitation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zh-C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lower accuracy for non-English </a:t>
            </a:r>
            <a:r>
              <a:rPr b="0" i="0" lang="zh-CN" sz="1400" u="none" cap="none" strike="noStrike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language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44"/>
          <p:cNvSpPr txBox="1"/>
          <p:nvPr/>
        </p:nvSpPr>
        <p:spPr>
          <a:xfrm>
            <a:off x="5020596" y="1287894"/>
            <a:ext cx="46435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zh-CN" sz="1800" u="none" cap="none" strike="noStrike">
                <a:solidFill>
                  <a:srgbClr val="1C61B3"/>
                </a:solidFill>
                <a:latin typeface="Open Sans"/>
                <a:ea typeface="Open Sans"/>
                <a:cs typeface="Open Sans"/>
                <a:sym typeface="Open Sans"/>
              </a:rPr>
              <a:t>Cons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entiment Analysis: Concepts, Models, and Examples - Turbolab Technologies" id="426" name="Google Shape;426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90390" y="3611836"/>
            <a:ext cx="2344915" cy="1343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5"/>
          <p:cNvSpPr txBox="1"/>
          <p:nvPr>
            <p:ph type="title"/>
          </p:nvPr>
        </p:nvSpPr>
        <p:spPr>
          <a:xfrm>
            <a:off x="1624500" y="1644150"/>
            <a:ext cx="5895000" cy="18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744">
                <a:solidFill>
                  <a:schemeClr val="dk1"/>
                </a:solidFill>
              </a:rPr>
              <a:t>Chapter 3</a:t>
            </a:r>
            <a:endParaRPr b="1" sz="3744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744">
                <a:solidFill>
                  <a:schemeClr val="dk1"/>
                </a:solidFill>
              </a:rPr>
              <a:t>Data Collection</a:t>
            </a:r>
            <a:endParaRPr b="1" sz="3744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>
                <a:solidFill>
                  <a:schemeClr val="dk1"/>
                </a:solidFill>
              </a:rPr>
              <a:t>YouTube Data API</a:t>
            </a:r>
            <a:r>
              <a:rPr b="1" lang="zh-CN" sz="3744">
                <a:solidFill>
                  <a:schemeClr val="dk1"/>
                </a:solidFill>
              </a:rPr>
              <a:t> </a:t>
            </a:r>
            <a:r>
              <a:rPr lang="zh-C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